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1" r:id="rId30"/>
  </p:sldIdLst>
  <p:sldSz cx="9144000" cy="5143500" type="screen16x9"/>
  <p:notesSz cx="6858000" cy="9144000"/>
  <p:embeddedFontLst>
    <p:embeddedFont>
      <p:font typeface="Lato" panose="020B0604020202020204" charset="0"/>
      <p:regular r:id="rId32"/>
      <p:bold r:id="rId33"/>
      <p:italic r:id="rId34"/>
      <p:boldItalic r:id="rId35"/>
    </p:embeddedFont>
    <p:embeddedFont>
      <p:font typeface="Montserrat" panose="020B0604020202020204" charset="0"/>
      <p:regular r:id="rId36"/>
      <p:bold r:id="rId37"/>
      <p:italic r:id="rId38"/>
      <p:boldItalic r:id="rId39"/>
    </p:embeddedFont>
    <p:embeddedFont>
      <p:font typeface="Roboto" panose="020000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c45342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9c45342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520400223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6520400223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6520400223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6520400223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520400223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520400223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9090756a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9090756a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520400223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520400223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520400223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52040022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91e1f37e_1_1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91e1f37e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520400223_0_198: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520400223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520400223_0_20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520400223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520400223_0_20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520400223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91e1f37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91e1f3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9090756a_1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9090756a_1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520400223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520400223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e9090756a_1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e9090756a_1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520400223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520400223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520400223_0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520400223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520400223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520400223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5b09a965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5b09a965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6520400223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6520400223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520400223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520400223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520400223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52040022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520400223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52040022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520400223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52040022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520400223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520400223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520400223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52040022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drive.google.com/open?id=1-zInRv4dERS8ULFpQCJg1nlSlfIJmeA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hyperlink" Target="https://drive.google.com/open?id=1561xYzq4Z_1O-xG9r2nRec5ttC9K6UW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drive.google.com/open?id=1mP8Fd9eFUpPQ086o6hZKukw0g7S8II4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drive.google.com/open?id=1wGuDxmoqCIOQD003rPMvThLSpekES4t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drive.google.com/open?id=1Zfu32RLrwhsYhk1o_cOvXjcCKn-rq05b"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drive.google.com/open?id=1JYGXhNNMB41SqyDF-OQAxNJxvfiyxWr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drive.google.com/open?id=1dlfSvAemLRxSb1mIQw8jKRvuTgAgNTwR"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drive.google.com/open?id=1Gk2mftillvuU3AFN-5M5Ri9_mueMHDd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NEWS HEADLINE CLUSTERING</a:t>
            </a:r>
            <a:endParaRPr/>
          </a:p>
        </p:txBody>
      </p:sp>
      <p:sp>
        <p:nvSpPr>
          <p:cNvPr id="135" name="Google Shape;135;p13"/>
          <p:cNvSpPr txBox="1">
            <a:spLocks noGrp="1"/>
          </p:cNvSpPr>
          <p:nvPr>
            <p:ph type="subTitle" idx="1"/>
          </p:nvPr>
        </p:nvSpPr>
        <p:spPr>
          <a:xfrm>
            <a:off x="3537150" y="3499100"/>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GROUP 12 - </a:t>
            </a:r>
            <a:endParaRPr sz="1400" dirty="0"/>
          </a:p>
          <a:p>
            <a:pPr marL="0" lvl="0" indent="0" algn="l" rtl="0">
              <a:spcBef>
                <a:spcPts val="0"/>
              </a:spcBef>
              <a:spcAft>
                <a:spcPts val="0"/>
              </a:spcAft>
              <a:buNone/>
            </a:pPr>
            <a:r>
              <a:rPr lang="en" sz="1400" dirty="0"/>
              <a:t>PRADNYA CHAUDHARI (405119)</a:t>
            </a:r>
            <a:endParaRPr sz="1400" dirty="0"/>
          </a:p>
          <a:p>
            <a:pPr marL="0" lvl="0" indent="0" algn="l" rtl="0">
              <a:spcBef>
                <a:spcPts val="0"/>
              </a:spcBef>
              <a:spcAft>
                <a:spcPts val="0"/>
              </a:spcAft>
              <a:buNone/>
            </a:pPr>
            <a:r>
              <a:rPr lang="en" sz="1400" dirty="0"/>
              <a:t>JYOSTNA SONAWANE (405135)</a:t>
            </a:r>
            <a:endParaRPr sz="1400" dirty="0"/>
          </a:p>
          <a:p>
            <a:pPr marL="0" lvl="0" indent="0" algn="l" rtl="0">
              <a:spcBef>
                <a:spcPts val="0"/>
              </a:spcBef>
              <a:spcAft>
                <a:spcPts val="0"/>
              </a:spcAft>
              <a:buNone/>
            </a:pPr>
            <a:r>
              <a:rPr lang="en" sz="1400" dirty="0"/>
              <a:t>POOJA PATIL (405178)</a:t>
            </a:r>
            <a:endParaRPr sz="1400" dirty="0"/>
          </a:p>
          <a:p>
            <a:pPr marL="0" lvl="0" indent="0" algn="l" rtl="0">
              <a:spcBef>
                <a:spcPts val="0"/>
              </a:spcBef>
              <a:spcAft>
                <a:spcPts val="0"/>
              </a:spcAft>
              <a:buNone/>
            </a:pPr>
            <a:r>
              <a:rPr lang="en" sz="1400" dirty="0"/>
              <a:t>RICHA PATEL (405105)</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2"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97" name="Google Shape;197;p22"/>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Study and implementation of integration testing for implementation of software project in python/java</a:t>
            </a:r>
            <a:endParaRPr sz="1800">
              <a:latin typeface="Lato"/>
              <a:ea typeface="Lato"/>
              <a:cs typeface="Lato"/>
              <a:sym typeface="Lato"/>
            </a:endParaRPr>
          </a:p>
        </p:txBody>
      </p:sp>
      <p:sp>
        <p:nvSpPr>
          <p:cNvPr id="198" name="Google Shape;198;p22"/>
          <p:cNvSpPr txBox="1">
            <a:spLocks noGrp="1"/>
          </p:cNvSpPr>
          <p:nvPr>
            <p:ph type="body" idx="2"/>
          </p:nvPr>
        </p:nvSpPr>
        <p:spPr>
          <a:xfrm>
            <a:off x="4984375" y="598400"/>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r>
              <a:rPr lang="en" sz="1400" u="sng">
                <a:solidFill>
                  <a:schemeClr val="hlink"/>
                </a:solidFill>
                <a:hlinkClick r:id="rId4"/>
              </a:rPr>
              <a:t>https://drive.google.com/open?id=1-zInRv4dERS8ULFpQCJg1nlSlfIJmeAi</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3"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204" name="Google Shape;204;p23"/>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To study web based testing using Selenium.</a:t>
            </a:r>
            <a:endParaRPr sz="1800">
              <a:latin typeface="Lato"/>
              <a:ea typeface="Lato"/>
              <a:cs typeface="Lato"/>
              <a:sym typeface="Lato"/>
            </a:endParaRPr>
          </a:p>
        </p:txBody>
      </p:sp>
      <p:sp>
        <p:nvSpPr>
          <p:cNvPr id="205" name="Google Shape;205;p23"/>
          <p:cNvSpPr txBox="1">
            <a:spLocks noGrp="1"/>
          </p:cNvSpPr>
          <p:nvPr>
            <p:ph type="body" idx="2"/>
          </p:nvPr>
        </p:nvSpPr>
        <p:spPr>
          <a:xfrm>
            <a:off x="4942400" y="51442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r>
              <a:rPr lang="en" sz="1400" u="sng">
                <a:solidFill>
                  <a:schemeClr val="hlink"/>
                </a:solidFill>
                <a:hlinkClick r:id="rId4"/>
              </a:rPr>
              <a:t>https://drive.google.com/open?id=1561xYzq4Z_1O-xG9r2nRec5ttC9K6UWe</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NEWS HEADLINE CLUSTERING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25"/>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216" name="Google Shape;216;p25"/>
          <p:cNvSpPr txBox="1">
            <a:spLocks noGrp="1"/>
          </p:cNvSpPr>
          <p:nvPr>
            <p:ph type="title"/>
          </p:nvPr>
        </p:nvSpPr>
        <p:spPr>
          <a:xfrm>
            <a:off x="437025" y="508650"/>
            <a:ext cx="5242500" cy="13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INTRODUCTION</a:t>
            </a:r>
            <a:endParaRPr sz="4800"/>
          </a:p>
        </p:txBody>
      </p:sp>
      <p:sp>
        <p:nvSpPr>
          <p:cNvPr id="217" name="Google Shape;217;p25"/>
          <p:cNvSpPr txBox="1"/>
          <p:nvPr/>
        </p:nvSpPr>
        <p:spPr>
          <a:xfrm>
            <a:off x="582700" y="1994650"/>
            <a:ext cx="6454500" cy="753000"/>
          </a:xfrm>
          <a:prstGeom prst="rect">
            <a:avLst/>
          </a:prstGeom>
          <a:noFill/>
          <a:ln>
            <a:noFill/>
          </a:ln>
        </p:spPr>
        <p:txBody>
          <a:bodyPr spcFirstLastPara="1" wrap="square" lIns="91425" tIns="91425" rIns="91425" bIns="91425" anchor="t" anchorCtr="0">
            <a:noAutofit/>
          </a:bodyPr>
          <a:lstStyle/>
          <a:p>
            <a:pPr marL="177800" lvl="0" indent="0" algn="l" rtl="0">
              <a:lnSpc>
                <a:spcPct val="115000"/>
              </a:lnSpc>
              <a:spcBef>
                <a:spcPts val="0"/>
              </a:spcBef>
              <a:spcAft>
                <a:spcPts val="0"/>
              </a:spcAft>
              <a:buNone/>
            </a:pPr>
            <a:r>
              <a:rPr lang="en" sz="1800">
                <a:solidFill>
                  <a:schemeClr val="lt1"/>
                </a:solidFill>
                <a:latin typeface="Lato"/>
                <a:ea typeface="Lato"/>
                <a:cs typeface="Lato"/>
                <a:sym typeface="Lato"/>
              </a:rPr>
              <a:t>News articles published on different news portals throughout the web are the sources of the information. These can also be very good topics for the research on text mining. Clustering of similar news headlines and putting them under a single platform can be a very efficient option to the exploration of the same news article across multiple different news portals, which is a tedious and time-consuming task.</a:t>
            </a:r>
            <a:endParaRPr sz="1800">
              <a:solidFill>
                <a:schemeClr val="lt1"/>
              </a:solidFill>
              <a:latin typeface="Lato"/>
              <a:ea typeface="Lato"/>
              <a:cs typeface="Lato"/>
              <a:sym typeface="Lato"/>
            </a:endParaRPr>
          </a:p>
          <a:p>
            <a:pPr marL="0" lvl="0" indent="0" algn="l" rtl="0">
              <a:lnSpc>
                <a:spcPct val="115000"/>
              </a:lnSpc>
              <a:spcBef>
                <a:spcPts val="1200"/>
              </a:spcBef>
              <a:spcAft>
                <a:spcPts val="1200"/>
              </a:spcAft>
              <a:buNone/>
            </a:pPr>
            <a:endParaRPr sz="18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pic>
        <p:nvPicPr>
          <p:cNvPr id="222" name="Google Shape;222;p26"/>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223" name="Google Shape;223;p26"/>
          <p:cNvSpPr txBox="1">
            <a:spLocks noGrp="1"/>
          </p:cNvSpPr>
          <p:nvPr>
            <p:ph type="title"/>
          </p:nvPr>
        </p:nvSpPr>
        <p:spPr>
          <a:xfrm>
            <a:off x="437025" y="508650"/>
            <a:ext cx="5242500" cy="13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PROBLEM DEFINITION</a:t>
            </a:r>
            <a:endParaRPr sz="4800"/>
          </a:p>
        </p:txBody>
      </p:sp>
      <p:sp>
        <p:nvSpPr>
          <p:cNvPr id="224" name="Google Shape;224;p26"/>
          <p:cNvSpPr txBox="1"/>
          <p:nvPr/>
        </p:nvSpPr>
        <p:spPr>
          <a:xfrm>
            <a:off x="581175" y="2520075"/>
            <a:ext cx="7335900" cy="855900"/>
          </a:xfrm>
          <a:prstGeom prst="rect">
            <a:avLst/>
          </a:prstGeom>
          <a:noFill/>
          <a:ln>
            <a:noFill/>
          </a:ln>
        </p:spPr>
        <p:txBody>
          <a:bodyPr spcFirstLastPara="1" wrap="square" lIns="91425" tIns="91425" rIns="91425" bIns="91425" anchor="t" anchorCtr="0">
            <a:noAutofit/>
          </a:bodyPr>
          <a:lstStyle/>
          <a:p>
            <a:pPr marL="596900" lvl="0" indent="0" algn="l" rtl="0">
              <a:lnSpc>
                <a:spcPct val="115000"/>
              </a:lnSpc>
              <a:spcBef>
                <a:spcPts val="0"/>
              </a:spcBef>
              <a:spcAft>
                <a:spcPts val="0"/>
              </a:spcAft>
              <a:buNone/>
            </a:pPr>
            <a:r>
              <a:rPr lang="en" sz="1800">
                <a:solidFill>
                  <a:schemeClr val="lt1"/>
                </a:solidFill>
                <a:latin typeface="Lato"/>
                <a:ea typeface="Lato"/>
                <a:cs typeface="Lato"/>
                <a:sym typeface="Lato"/>
              </a:rPr>
              <a:t>The project aims to groupvarious news articles under various categories and represent it using clusters. The goal is to analyze raw data of news headlines, process it and determine various categories of news posted over a period of time.</a:t>
            </a:r>
            <a:endParaRPr sz="18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7"/>
          <p:cNvPicPr preferRelativeResize="0"/>
          <p:nvPr/>
        </p:nvPicPr>
        <p:blipFill rotWithShape="1">
          <a:blip r:embed="rId3">
            <a:alphaModFix/>
          </a:blip>
          <a:srcRect l="7783"/>
          <a:stretch/>
        </p:blipFill>
        <p:spPr>
          <a:xfrm>
            <a:off x="150" y="0"/>
            <a:ext cx="9144000" cy="5143500"/>
          </a:xfrm>
          <a:prstGeom prst="rect">
            <a:avLst/>
          </a:prstGeom>
          <a:noFill/>
          <a:ln>
            <a:noFill/>
          </a:ln>
        </p:spPr>
      </p:pic>
      <p:sp>
        <p:nvSpPr>
          <p:cNvPr id="230" name="Google Shape;230;p27"/>
          <p:cNvSpPr txBox="1">
            <a:spLocks noGrp="1"/>
          </p:cNvSpPr>
          <p:nvPr>
            <p:ph type="title"/>
          </p:nvPr>
        </p:nvSpPr>
        <p:spPr>
          <a:xfrm>
            <a:off x="437025" y="508650"/>
            <a:ext cx="5242500" cy="134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SCOPE STATEMENT</a:t>
            </a:r>
            <a:endParaRPr sz="4800"/>
          </a:p>
        </p:txBody>
      </p:sp>
      <p:sp>
        <p:nvSpPr>
          <p:cNvPr id="231" name="Google Shape;231;p27"/>
          <p:cNvSpPr txBox="1"/>
          <p:nvPr/>
        </p:nvSpPr>
        <p:spPr>
          <a:xfrm>
            <a:off x="437025" y="2332000"/>
            <a:ext cx="73359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32" name="Google Shape;232;p27"/>
          <p:cNvSpPr txBox="1"/>
          <p:nvPr/>
        </p:nvSpPr>
        <p:spPr>
          <a:xfrm>
            <a:off x="543725" y="2423125"/>
            <a:ext cx="7335900" cy="855900"/>
          </a:xfrm>
          <a:prstGeom prst="rect">
            <a:avLst/>
          </a:prstGeom>
          <a:noFill/>
          <a:ln>
            <a:noFill/>
          </a:ln>
        </p:spPr>
        <p:txBody>
          <a:bodyPr spcFirstLastPara="1" wrap="square" lIns="91425" tIns="91425" rIns="91425" bIns="91425" anchor="t" anchorCtr="0">
            <a:noAutofit/>
          </a:bodyPr>
          <a:lstStyle/>
          <a:p>
            <a:pPr marL="596900" lvl="0" indent="0" algn="l" rtl="0">
              <a:lnSpc>
                <a:spcPct val="115000"/>
              </a:lnSpc>
              <a:spcBef>
                <a:spcPts val="0"/>
              </a:spcBef>
              <a:spcAft>
                <a:spcPts val="0"/>
              </a:spcAft>
              <a:buNone/>
            </a:pPr>
            <a:r>
              <a:rPr lang="en" sz="1800">
                <a:solidFill>
                  <a:schemeClr val="lt1"/>
                </a:solidFill>
                <a:latin typeface="Lato"/>
                <a:ea typeface="Lato"/>
                <a:cs typeface="Lato"/>
                <a:sym typeface="Lato"/>
              </a:rPr>
              <a:t>The scope of the project is to find similarity between various news headlines and group them accordingly. Clustering news which was obtained over a certain period of time provides researches and a broader view and understanding of type of incidents which majorly dominated the year, ex: 2019 was all about the Cricket World Cup and Elections.</a:t>
            </a:r>
            <a:endParaRPr sz="1800">
              <a:solidFill>
                <a:schemeClr val="lt1"/>
              </a:solidFill>
              <a:latin typeface="Lato"/>
              <a:ea typeface="Lato"/>
              <a:cs typeface="Lato"/>
              <a:sym typeface="Lato"/>
            </a:endParaRPr>
          </a:p>
          <a:p>
            <a:pPr marL="0" lvl="0" indent="0" algn="l" rtl="0">
              <a:spcBef>
                <a:spcPts val="0"/>
              </a:spcBef>
              <a:spcAft>
                <a:spcPts val="0"/>
              </a:spcAft>
              <a:buNone/>
            </a:pPr>
            <a:endParaRPr sz="18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IDEA MATRIX - I</a:t>
            </a:r>
            <a:endParaRPr sz="3000"/>
          </a:p>
        </p:txBody>
      </p:sp>
      <p:pic>
        <p:nvPicPr>
          <p:cNvPr id="238" name="Google Shape;238;p28"/>
          <p:cNvPicPr preferRelativeResize="0"/>
          <p:nvPr/>
        </p:nvPicPr>
        <p:blipFill>
          <a:blip r:embed="rId3">
            <a:alphaModFix/>
          </a:blip>
          <a:stretch>
            <a:fillRect/>
          </a:stretch>
        </p:blipFill>
        <p:spPr>
          <a:xfrm>
            <a:off x="971150" y="2226525"/>
            <a:ext cx="7320675" cy="1835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IDEA MATRIX - D</a:t>
            </a:r>
            <a:endParaRPr sz="3000"/>
          </a:p>
        </p:txBody>
      </p:sp>
      <p:pic>
        <p:nvPicPr>
          <p:cNvPr id="244" name="Google Shape;244;p29"/>
          <p:cNvPicPr preferRelativeResize="0"/>
          <p:nvPr/>
        </p:nvPicPr>
        <p:blipFill>
          <a:blip r:embed="rId3">
            <a:alphaModFix/>
          </a:blip>
          <a:stretch>
            <a:fillRect/>
          </a:stretch>
        </p:blipFill>
        <p:spPr>
          <a:xfrm>
            <a:off x="480000" y="1953600"/>
            <a:ext cx="8184001" cy="21278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IDEA MATRIX - E</a:t>
            </a:r>
            <a:endParaRPr sz="3000"/>
          </a:p>
        </p:txBody>
      </p:sp>
      <p:pic>
        <p:nvPicPr>
          <p:cNvPr id="250" name="Google Shape;250;p30"/>
          <p:cNvPicPr preferRelativeResize="0"/>
          <p:nvPr/>
        </p:nvPicPr>
        <p:blipFill>
          <a:blip r:embed="rId3">
            <a:alphaModFix/>
          </a:blip>
          <a:stretch>
            <a:fillRect/>
          </a:stretch>
        </p:blipFill>
        <p:spPr>
          <a:xfrm>
            <a:off x="480000" y="1890625"/>
            <a:ext cx="8184000" cy="2446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IDEA MATRIX - A</a:t>
            </a:r>
            <a:endParaRPr sz="3000"/>
          </a:p>
        </p:txBody>
      </p:sp>
      <p:pic>
        <p:nvPicPr>
          <p:cNvPr id="256" name="Google Shape;256;p31"/>
          <p:cNvPicPr preferRelativeResize="0"/>
          <p:nvPr/>
        </p:nvPicPr>
        <p:blipFill>
          <a:blip r:embed="rId3">
            <a:alphaModFix/>
          </a:blip>
          <a:stretch>
            <a:fillRect/>
          </a:stretch>
        </p:blipFill>
        <p:spPr>
          <a:xfrm>
            <a:off x="609075" y="2184525"/>
            <a:ext cx="7925850" cy="189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14" descr="Closeup from the side of a hand pushing a knob on an audio mixer"/>
          <p:cNvPicPr preferRelativeResize="0"/>
          <p:nvPr/>
        </p:nvPicPr>
        <p:blipFill rotWithShape="1">
          <a:blip r:embed="rId3">
            <a:alphaModFix/>
          </a:blip>
          <a:srcRect l="7506" r="42247" b="15419"/>
          <a:stretch/>
        </p:blipFill>
        <p:spPr>
          <a:xfrm>
            <a:off x="-9150" y="0"/>
            <a:ext cx="4594498" cy="5143501"/>
          </a:xfrm>
          <a:prstGeom prst="rect">
            <a:avLst/>
          </a:prstGeom>
          <a:noFill/>
          <a:ln>
            <a:noFill/>
          </a:ln>
        </p:spPr>
      </p:pic>
      <p:sp>
        <p:nvSpPr>
          <p:cNvPr id="141" name="Google Shape;141;p14"/>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LP- 2</a:t>
            </a:r>
            <a:endParaRPr/>
          </a:p>
          <a:p>
            <a:pPr marL="0" lvl="0" indent="0" algn="l" rtl="0">
              <a:spcBef>
                <a:spcPts val="0"/>
              </a:spcBef>
              <a:spcAft>
                <a:spcPts val="0"/>
              </a:spcAft>
              <a:buNone/>
            </a:pPr>
            <a:r>
              <a:rPr lang="en"/>
              <a:t>PART A - Data Mining</a:t>
            </a:r>
            <a:endParaRPr/>
          </a:p>
        </p:txBody>
      </p:sp>
      <p:sp>
        <p:nvSpPr>
          <p:cNvPr id="142" name="Google Shape;142;p14"/>
          <p:cNvSpPr txBox="1">
            <a:spLocks noGrp="1"/>
          </p:cNvSpPr>
          <p:nvPr>
            <p:ph type="body" idx="2"/>
          </p:nvPr>
        </p:nvSpPr>
        <p:spPr>
          <a:xfrm>
            <a:off x="4995575" y="35187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ASSIGNMENTS:</a:t>
            </a:r>
            <a:endParaRPr sz="1400"/>
          </a:p>
          <a:p>
            <a:pPr marL="457200" lvl="0" indent="-317500" algn="l" rtl="0">
              <a:spcBef>
                <a:spcPts val="1200"/>
              </a:spcBef>
              <a:spcAft>
                <a:spcPts val="0"/>
              </a:spcAft>
              <a:buClr>
                <a:srgbClr val="C9DAF8"/>
              </a:buClr>
              <a:buSzPts val="1400"/>
              <a:buFont typeface="Arial"/>
              <a:buChar char="●"/>
            </a:pPr>
            <a:r>
              <a:rPr lang="en" sz="1400"/>
              <a:t>Write Java/Python code for simple implementation of K-means clustering algorithm.</a:t>
            </a:r>
            <a:endParaRPr sz="1400"/>
          </a:p>
          <a:p>
            <a:pPr marL="457200" lvl="0" indent="-317500" algn="l" rtl="0">
              <a:spcBef>
                <a:spcPts val="0"/>
              </a:spcBef>
              <a:spcAft>
                <a:spcPts val="0"/>
              </a:spcAft>
              <a:buClr>
                <a:srgbClr val="C9DAF8"/>
              </a:buClr>
              <a:buSzPts val="1400"/>
              <a:buFont typeface="Arial"/>
              <a:buChar char="●"/>
            </a:pPr>
            <a:r>
              <a:rPr lang="en" sz="1400"/>
              <a:t>Implement Apriori approach for data mining to organize data items on shelf using given table using Java/Python.</a:t>
            </a:r>
            <a:endParaRPr sz="1400"/>
          </a:p>
          <a:p>
            <a:pPr marL="457200" lvl="0" indent="-317500" algn="l" rtl="0">
              <a:spcBef>
                <a:spcPts val="0"/>
              </a:spcBef>
              <a:spcAft>
                <a:spcPts val="0"/>
              </a:spcAft>
              <a:buClr>
                <a:srgbClr val="C9DAF8"/>
              </a:buClr>
              <a:buSzPts val="1400"/>
              <a:buFont typeface="Arial"/>
              <a:buChar char="●"/>
            </a:pPr>
            <a:r>
              <a:rPr lang="en" sz="1400"/>
              <a:t>Implement Naive Bayes for concurrent application. Approach should handle categorical and continuous data using Java/Python.</a:t>
            </a:r>
            <a:endParaRPr sz="1400"/>
          </a:p>
          <a:p>
            <a:pPr marL="457200" lvl="0" indent="-317500" algn="l" rtl="0">
              <a:spcBef>
                <a:spcPts val="0"/>
              </a:spcBef>
              <a:spcAft>
                <a:spcPts val="0"/>
              </a:spcAft>
              <a:buClr>
                <a:srgbClr val="C9DAF8"/>
              </a:buClr>
              <a:buSzPts val="1400"/>
              <a:buFont typeface="Arial"/>
              <a:buChar char="●"/>
            </a:pPr>
            <a:r>
              <a:rPr lang="en" sz="1400"/>
              <a:t>Consider a suitable text dataset. Remove stopwords, apply stemming and feature selection techniques to represent documents as vectors. </a:t>
            </a:r>
            <a:endParaRPr sz="1400"/>
          </a:p>
          <a:p>
            <a:pPr marL="0" lvl="0" indent="0" algn="l" rtl="0">
              <a:spcBef>
                <a:spcPts val="1200"/>
              </a:spcBef>
              <a:spcAft>
                <a:spcPts val="1600"/>
              </a:spcAft>
              <a:buNone/>
            </a:pP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271550" y="1558950"/>
            <a:ext cx="36159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UML  </a:t>
            </a:r>
            <a:endParaRPr/>
          </a:p>
          <a:p>
            <a:pPr marL="0" lvl="0" indent="0" algn="l" rtl="0">
              <a:spcBef>
                <a:spcPts val="0"/>
              </a:spcBef>
              <a:spcAft>
                <a:spcPts val="0"/>
              </a:spcAft>
              <a:buNone/>
            </a:pPr>
            <a:r>
              <a:rPr lang="en"/>
              <a:t>Use Case Diagram</a:t>
            </a:r>
            <a:endParaRPr/>
          </a:p>
          <a:p>
            <a:pPr marL="0" lvl="0" indent="0" algn="l" rtl="0">
              <a:spcBef>
                <a:spcPts val="0"/>
              </a:spcBef>
              <a:spcAft>
                <a:spcPts val="0"/>
              </a:spcAft>
              <a:buNone/>
            </a:pPr>
            <a:endParaRPr/>
          </a:p>
        </p:txBody>
      </p:sp>
      <p:sp>
        <p:nvSpPr>
          <p:cNvPr id="262" name="Google Shape;262;p32"/>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sz="1600">
              <a:solidFill>
                <a:srgbClr val="737373"/>
              </a:solidFill>
              <a:latin typeface="Roboto"/>
              <a:ea typeface="Roboto"/>
              <a:cs typeface="Roboto"/>
              <a:sym typeface="Roboto"/>
            </a:endParaRPr>
          </a:p>
        </p:txBody>
      </p:sp>
      <p:pic>
        <p:nvPicPr>
          <p:cNvPr id="263" name="Google Shape;263;p32"/>
          <p:cNvPicPr preferRelativeResize="0"/>
          <p:nvPr/>
        </p:nvPicPr>
        <p:blipFill>
          <a:blip r:embed="rId3">
            <a:alphaModFix/>
          </a:blip>
          <a:stretch>
            <a:fillRect/>
          </a:stretch>
        </p:blipFill>
        <p:spPr>
          <a:xfrm>
            <a:off x="4143375" y="916175"/>
            <a:ext cx="4724850" cy="3415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3"/>
          <p:cNvSpPr txBox="1">
            <a:spLocks noGrp="1"/>
          </p:cNvSpPr>
          <p:nvPr>
            <p:ph type="title"/>
          </p:nvPr>
        </p:nvSpPr>
        <p:spPr>
          <a:xfrm>
            <a:off x="351300" y="1656650"/>
            <a:ext cx="3687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UML</a:t>
            </a:r>
            <a:endParaRPr/>
          </a:p>
          <a:p>
            <a:pPr marL="0" lvl="0" indent="0" algn="l" rtl="0">
              <a:spcBef>
                <a:spcPts val="0"/>
              </a:spcBef>
              <a:spcAft>
                <a:spcPts val="0"/>
              </a:spcAft>
              <a:buNone/>
            </a:pPr>
            <a:r>
              <a:rPr lang="en"/>
              <a:t>Activity Diagram</a:t>
            </a:r>
            <a:endParaRPr/>
          </a:p>
        </p:txBody>
      </p:sp>
      <p:sp>
        <p:nvSpPr>
          <p:cNvPr id="269" name="Google Shape;269;p33"/>
          <p:cNvSpPr txBox="1"/>
          <p:nvPr/>
        </p:nvSpPr>
        <p:spPr>
          <a:xfrm>
            <a:off x="4563150" y="572850"/>
            <a:ext cx="4119900" cy="3997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000"/>
              </a:spcAft>
              <a:buNone/>
            </a:pPr>
            <a:endParaRPr sz="1600">
              <a:solidFill>
                <a:srgbClr val="737373"/>
              </a:solidFill>
              <a:latin typeface="Roboto"/>
              <a:ea typeface="Roboto"/>
              <a:cs typeface="Roboto"/>
              <a:sym typeface="Roboto"/>
            </a:endParaRPr>
          </a:p>
        </p:txBody>
      </p:sp>
      <p:pic>
        <p:nvPicPr>
          <p:cNvPr id="270" name="Google Shape;270;p33"/>
          <p:cNvPicPr preferRelativeResize="0"/>
          <p:nvPr/>
        </p:nvPicPr>
        <p:blipFill>
          <a:blip r:embed="rId3">
            <a:alphaModFix/>
          </a:blip>
          <a:stretch>
            <a:fillRect/>
          </a:stretch>
        </p:blipFill>
        <p:spPr>
          <a:xfrm>
            <a:off x="3658275" y="937837"/>
            <a:ext cx="5138174" cy="32678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4"/>
          <p:cNvPicPr preferRelativeResize="0"/>
          <p:nvPr/>
        </p:nvPicPr>
        <p:blipFill rotWithShape="1">
          <a:blip r:embed="rId3">
            <a:alphaModFix/>
          </a:blip>
          <a:srcRect b="9477"/>
          <a:stretch/>
        </p:blipFill>
        <p:spPr>
          <a:xfrm>
            <a:off x="0" y="0"/>
            <a:ext cx="9144001" cy="5143500"/>
          </a:xfrm>
          <a:prstGeom prst="rect">
            <a:avLst/>
          </a:prstGeom>
          <a:noFill/>
          <a:ln>
            <a:noFill/>
          </a:ln>
        </p:spPr>
      </p:pic>
      <p:sp>
        <p:nvSpPr>
          <p:cNvPr id="276" name="Google Shape;276;p34"/>
          <p:cNvSpPr txBox="1">
            <a:spLocks noGrp="1"/>
          </p:cNvSpPr>
          <p:nvPr>
            <p:ph type="title"/>
          </p:nvPr>
        </p:nvSpPr>
        <p:spPr>
          <a:xfrm>
            <a:off x="2222725" y="856275"/>
            <a:ext cx="4587000" cy="352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GUI</a:t>
            </a:r>
            <a:endParaRPr sz="4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GUI - HOME PAGE</a:t>
            </a:r>
            <a:endParaRPr/>
          </a:p>
        </p:txBody>
      </p:sp>
      <p:pic>
        <p:nvPicPr>
          <p:cNvPr id="282" name="Google Shape;282;p35"/>
          <p:cNvPicPr preferRelativeResize="0"/>
          <p:nvPr/>
        </p:nvPicPr>
        <p:blipFill>
          <a:blip r:embed="rId3">
            <a:alphaModFix/>
          </a:blip>
          <a:stretch>
            <a:fillRect/>
          </a:stretch>
        </p:blipFill>
        <p:spPr>
          <a:xfrm>
            <a:off x="1059500" y="262050"/>
            <a:ext cx="7112131" cy="40005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GUI - TABLE</a:t>
            </a:r>
            <a:endParaRPr/>
          </a:p>
        </p:txBody>
      </p:sp>
      <p:pic>
        <p:nvPicPr>
          <p:cNvPr id="288" name="Google Shape;288;p36"/>
          <p:cNvPicPr preferRelativeResize="0"/>
          <p:nvPr/>
        </p:nvPicPr>
        <p:blipFill>
          <a:blip r:embed="rId3">
            <a:alphaModFix/>
          </a:blip>
          <a:stretch>
            <a:fillRect/>
          </a:stretch>
        </p:blipFill>
        <p:spPr>
          <a:xfrm>
            <a:off x="184749" y="614325"/>
            <a:ext cx="4245998" cy="2675125"/>
          </a:xfrm>
          <a:prstGeom prst="rect">
            <a:avLst/>
          </a:prstGeom>
          <a:noFill/>
          <a:ln>
            <a:noFill/>
          </a:ln>
        </p:spPr>
      </p:pic>
      <p:pic>
        <p:nvPicPr>
          <p:cNvPr id="289" name="Google Shape;289;p36"/>
          <p:cNvPicPr preferRelativeResize="0"/>
          <p:nvPr/>
        </p:nvPicPr>
        <p:blipFill>
          <a:blip r:embed="rId4">
            <a:alphaModFix/>
          </a:blip>
          <a:stretch>
            <a:fillRect/>
          </a:stretch>
        </p:blipFill>
        <p:spPr>
          <a:xfrm>
            <a:off x="4698625" y="614325"/>
            <a:ext cx="4246003" cy="267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7"/>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GUI - DATA VISUALIZATION</a:t>
            </a:r>
            <a:endParaRPr/>
          </a:p>
        </p:txBody>
      </p:sp>
      <p:pic>
        <p:nvPicPr>
          <p:cNvPr id="295" name="Google Shape;295;p37"/>
          <p:cNvPicPr preferRelativeResize="0"/>
          <p:nvPr/>
        </p:nvPicPr>
        <p:blipFill>
          <a:blip r:embed="rId3">
            <a:alphaModFix/>
          </a:blip>
          <a:stretch>
            <a:fillRect/>
          </a:stretch>
        </p:blipFill>
        <p:spPr>
          <a:xfrm>
            <a:off x="1081225" y="304800"/>
            <a:ext cx="7112131" cy="40005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18B904-279F-4B8A-B778-59C66D8C92DD}"/>
              </a:ext>
            </a:extLst>
          </p:cNvPr>
          <p:cNvSpPr>
            <a:spLocks noGrp="1"/>
          </p:cNvSpPr>
          <p:nvPr>
            <p:ph type="body" idx="1"/>
          </p:nvPr>
        </p:nvSpPr>
        <p:spPr>
          <a:xfrm>
            <a:off x="961581" y="576892"/>
            <a:ext cx="6936000" cy="523800"/>
          </a:xfrm>
        </p:spPr>
        <p:txBody>
          <a:bodyPr/>
          <a:lstStyle/>
          <a:p>
            <a:r>
              <a:rPr lang="en-US" dirty="0"/>
              <a:t>TESTING – SELENIUM AUTOMATION TESTING</a:t>
            </a:r>
            <a:endParaRPr lang="en-IN" dirty="0"/>
          </a:p>
        </p:txBody>
      </p:sp>
      <p:pic>
        <p:nvPicPr>
          <p:cNvPr id="3" name="Picture 2">
            <a:extLst>
              <a:ext uri="{FF2B5EF4-FFF2-40B4-BE49-F238E27FC236}">
                <a16:creationId xmlns:a16="http://schemas.microsoft.com/office/drawing/2014/main" id="{47CDBB84-9F8F-4C75-B41D-8AA933C1FEE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5044" y="1601973"/>
            <a:ext cx="3452036" cy="2289544"/>
          </a:xfrm>
          <a:prstGeom prst="rect">
            <a:avLst/>
          </a:prstGeom>
        </p:spPr>
      </p:pic>
      <p:pic>
        <p:nvPicPr>
          <p:cNvPr id="4" name="Picture 3">
            <a:extLst>
              <a:ext uri="{FF2B5EF4-FFF2-40B4-BE49-F238E27FC236}">
                <a16:creationId xmlns:a16="http://schemas.microsoft.com/office/drawing/2014/main" id="{CC44D97E-2CDB-470E-992C-AB6831CF7ABC}"/>
              </a:ext>
            </a:extLst>
          </p:cNvPr>
          <p:cNvPicPr>
            <a:picLocks noChangeAspect="1"/>
          </p:cNvPicPr>
          <p:nvPr/>
        </p:nvPicPr>
        <p:blipFill>
          <a:blip r:embed="rId3"/>
          <a:stretch>
            <a:fillRect/>
          </a:stretch>
        </p:blipFill>
        <p:spPr>
          <a:xfrm>
            <a:off x="4772581" y="1601972"/>
            <a:ext cx="3584609" cy="2289545"/>
          </a:xfrm>
          <a:prstGeom prst="rect">
            <a:avLst/>
          </a:prstGeom>
        </p:spPr>
      </p:pic>
    </p:spTree>
    <p:extLst>
      <p:ext uri="{BB962C8B-B14F-4D97-AF65-F5344CB8AC3E}">
        <p14:creationId xmlns:p14="http://schemas.microsoft.com/office/powerpoint/2010/main" val="2507437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8451A-1131-47B5-B27C-1EB9DFDB5739}"/>
              </a:ext>
            </a:extLst>
          </p:cNvPr>
          <p:cNvSpPr>
            <a:spLocks noGrp="1"/>
          </p:cNvSpPr>
          <p:nvPr>
            <p:ph type="body" idx="1"/>
          </p:nvPr>
        </p:nvSpPr>
        <p:spPr>
          <a:xfrm>
            <a:off x="1018288" y="491830"/>
            <a:ext cx="6936000" cy="523800"/>
          </a:xfrm>
        </p:spPr>
        <p:txBody>
          <a:bodyPr/>
          <a:lstStyle/>
          <a:p>
            <a:r>
              <a:rPr lang="en-US" dirty="0"/>
              <a:t>TESTING – UNIT TESTING</a:t>
            </a:r>
            <a:endParaRPr lang="en-IN" dirty="0"/>
          </a:p>
        </p:txBody>
      </p:sp>
      <p:pic>
        <p:nvPicPr>
          <p:cNvPr id="6" name="Picture 5">
            <a:extLst>
              <a:ext uri="{FF2B5EF4-FFF2-40B4-BE49-F238E27FC236}">
                <a16:creationId xmlns:a16="http://schemas.microsoft.com/office/drawing/2014/main" id="{6C7377E0-509D-4816-8A8F-0080310D2F2F}"/>
              </a:ext>
            </a:extLst>
          </p:cNvPr>
          <p:cNvPicPr>
            <a:picLocks noChangeAspect="1"/>
          </p:cNvPicPr>
          <p:nvPr/>
        </p:nvPicPr>
        <p:blipFill>
          <a:blip r:embed="rId2"/>
          <a:stretch>
            <a:fillRect/>
          </a:stretch>
        </p:blipFill>
        <p:spPr>
          <a:xfrm>
            <a:off x="1018288" y="1015630"/>
            <a:ext cx="6653386" cy="3797677"/>
          </a:xfrm>
          <a:prstGeom prst="rect">
            <a:avLst/>
          </a:prstGeom>
        </p:spPr>
      </p:pic>
    </p:spTree>
    <p:extLst>
      <p:ext uri="{BB962C8B-B14F-4D97-AF65-F5344CB8AC3E}">
        <p14:creationId xmlns:p14="http://schemas.microsoft.com/office/powerpoint/2010/main" val="353340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38451A-1131-47B5-B27C-1EB9DFDB5739}"/>
              </a:ext>
            </a:extLst>
          </p:cNvPr>
          <p:cNvSpPr>
            <a:spLocks noGrp="1"/>
          </p:cNvSpPr>
          <p:nvPr>
            <p:ph type="body" idx="1"/>
          </p:nvPr>
        </p:nvSpPr>
        <p:spPr>
          <a:xfrm>
            <a:off x="1018288" y="491830"/>
            <a:ext cx="6936000" cy="523800"/>
          </a:xfrm>
        </p:spPr>
        <p:txBody>
          <a:bodyPr/>
          <a:lstStyle/>
          <a:p>
            <a:r>
              <a:rPr lang="en-US" dirty="0"/>
              <a:t>CONFUSION MATRIX AND PRECISION AND RECALL</a:t>
            </a:r>
            <a:endParaRPr lang="en-IN" dirty="0"/>
          </a:p>
        </p:txBody>
      </p:sp>
      <p:pic>
        <p:nvPicPr>
          <p:cNvPr id="4" name="Picture 3">
            <a:extLst>
              <a:ext uri="{FF2B5EF4-FFF2-40B4-BE49-F238E27FC236}">
                <a16:creationId xmlns:a16="http://schemas.microsoft.com/office/drawing/2014/main" id="{41769F45-22FA-44B9-BF65-0654CCE3B865}"/>
              </a:ext>
            </a:extLst>
          </p:cNvPr>
          <p:cNvPicPr>
            <a:picLocks noChangeAspect="1"/>
          </p:cNvPicPr>
          <p:nvPr/>
        </p:nvPicPr>
        <p:blipFill>
          <a:blip r:embed="rId2"/>
          <a:stretch>
            <a:fillRect/>
          </a:stretch>
        </p:blipFill>
        <p:spPr>
          <a:xfrm>
            <a:off x="742704" y="1531088"/>
            <a:ext cx="3700130" cy="2081323"/>
          </a:xfrm>
          <a:prstGeom prst="rect">
            <a:avLst/>
          </a:prstGeom>
        </p:spPr>
      </p:pic>
      <p:pic>
        <p:nvPicPr>
          <p:cNvPr id="7" name="Picture 6">
            <a:extLst>
              <a:ext uri="{FF2B5EF4-FFF2-40B4-BE49-F238E27FC236}">
                <a16:creationId xmlns:a16="http://schemas.microsoft.com/office/drawing/2014/main" id="{2B4522E5-5B73-4BDD-A95D-E8C24FE62E14}"/>
              </a:ext>
            </a:extLst>
          </p:cNvPr>
          <p:cNvPicPr>
            <a:picLocks noChangeAspect="1"/>
          </p:cNvPicPr>
          <p:nvPr/>
        </p:nvPicPr>
        <p:blipFill>
          <a:blip r:embed="rId3"/>
          <a:stretch>
            <a:fillRect/>
          </a:stretch>
        </p:blipFill>
        <p:spPr>
          <a:xfrm>
            <a:off x="4948892" y="1531088"/>
            <a:ext cx="3452404" cy="2081324"/>
          </a:xfrm>
          <a:prstGeom prst="rect">
            <a:avLst/>
          </a:prstGeom>
        </p:spPr>
      </p:pic>
    </p:spTree>
    <p:extLst>
      <p:ext uri="{BB962C8B-B14F-4D97-AF65-F5344CB8AC3E}">
        <p14:creationId xmlns:p14="http://schemas.microsoft.com/office/powerpoint/2010/main" val="2269008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8" descr="Overhead shot of young people sitting on a boardwalk"/>
          <p:cNvPicPr preferRelativeResize="0"/>
          <p:nvPr/>
        </p:nvPicPr>
        <p:blipFill rotWithShape="1">
          <a:blip r:embed="rId3">
            <a:alphaModFix/>
          </a:blip>
          <a:srcRect t="8630" r="1254" b="8063"/>
          <a:stretch/>
        </p:blipFill>
        <p:spPr>
          <a:xfrm>
            <a:off x="-30675" y="0"/>
            <a:ext cx="9174676" cy="5143501"/>
          </a:xfrm>
          <a:prstGeom prst="rect">
            <a:avLst/>
          </a:prstGeom>
          <a:noFill/>
          <a:ln>
            <a:noFill/>
          </a:ln>
        </p:spPr>
      </p:pic>
      <p:sp>
        <p:nvSpPr>
          <p:cNvPr id="301" name="Google Shape;301;p38"/>
          <p:cNvSpPr txBox="1">
            <a:spLocks noGrp="1"/>
          </p:cNvSpPr>
          <p:nvPr>
            <p:ph type="title"/>
          </p:nvPr>
        </p:nvSpPr>
        <p:spPr>
          <a:xfrm>
            <a:off x="490250" y="488250"/>
            <a:ext cx="79191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 sz="3000"/>
              <a:t>CONCLUSION - We have successfully formed clusters of various categories of News Headlines using K-Means Clustering Algorithm.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15"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48" name="Google Shape;148;p15"/>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Write Java/Python code for simple implementation of K-means clustering algorithm.</a:t>
            </a:r>
            <a:endParaRPr sz="1800"/>
          </a:p>
        </p:txBody>
      </p:sp>
      <p:sp>
        <p:nvSpPr>
          <p:cNvPr id="149" name="Google Shape;149;p15"/>
          <p:cNvSpPr txBox="1">
            <a:spLocks noGrp="1"/>
          </p:cNvSpPr>
          <p:nvPr>
            <p:ph type="body" idx="2"/>
          </p:nvPr>
        </p:nvSpPr>
        <p:spPr>
          <a:xfrm>
            <a:off x="4995575" y="35187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1600"/>
              </a:spcAft>
              <a:buNone/>
            </a:pPr>
            <a:r>
              <a:rPr lang="en" sz="1400" u="sng">
                <a:solidFill>
                  <a:schemeClr val="hlink"/>
                </a:solidFill>
                <a:hlinkClick r:id="rId4"/>
              </a:rPr>
              <a:t>https://drive.google.com/open?id=1mP8Fd9eFUpPQ086o6hZKukw0g7S8II4I</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16"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55" name="Google Shape;155;p16"/>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t>Implement Apriori approach for data mining to organize data items on shelf using given table using Java/Python.</a:t>
            </a:r>
            <a:endParaRPr sz="1800">
              <a:latin typeface="Lato"/>
              <a:ea typeface="Lato"/>
              <a:cs typeface="Lato"/>
              <a:sym typeface="Lato"/>
            </a:endParaRPr>
          </a:p>
        </p:txBody>
      </p:sp>
      <p:sp>
        <p:nvSpPr>
          <p:cNvPr id="156" name="Google Shape;156;p16"/>
          <p:cNvSpPr txBox="1">
            <a:spLocks noGrp="1"/>
          </p:cNvSpPr>
          <p:nvPr>
            <p:ph type="body" idx="2"/>
          </p:nvPr>
        </p:nvSpPr>
        <p:spPr>
          <a:xfrm>
            <a:off x="4995575" y="35187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a:p>
            <a:pPr marL="0" lvl="0" indent="0" algn="l" rtl="0">
              <a:spcBef>
                <a:spcPts val="1600"/>
              </a:spcBef>
              <a:spcAft>
                <a:spcPts val="0"/>
              </a:spcAft>
              <a:buNone/>
            </a:pPr>
            <a:endParaRPr sz="1400" dirty="0"/>
          </a:p>
          <a:p>
            <a:pPr marL="0" lvl="0" indent="0" algn="l" rtl="0">
              <a:spcBef>
                <a:spcPts val="1600"/>
              </a:spcBef>
              <a:spcAft>
                <a:spcPts val="0"/>
              </a:spcAft>
              <a:buNone/>
            </a:pPr>
            <a:endParaRPr sz="1400" dirty="0"/>
          </a:p>
          <a:p>
            <a:pPr marL="0" lvl="0" indent="0" algn="l" rtl="0">
              <a:spcBef>
                <a:spcPts val="1600"/>
              </a:spcBef>
              <a:spcAft>
                <a:spcPts val="0"/>
              </a:spcAft>
              <a:buNone/>
            </a:pPr>
            <a:r>
              <a:rPr lang="en" sz="1400" dirty="0"/>
              <a:t>-- </a:t>
            </a:r>
            <a:endParaRPr sz="1400" dirty="0"/>
          </a:p>
          <a:p>
            <a:pPr marL="0" lvl="0" indent="0" algn="l" rtl="0">
              <a:spcBef>
                <a:spcPts val="1600"/>
              </a:spcBef>
              <a:spcAft>
                <a:spcPts val="1600"/>
              </a:spcAft>
              <a:buNone/>
            </a:pPr>
            <a:r>
              <a:rPr lang="en" sz="1400" u="sng" dirty="0">
                <a:solidFill>
                  <a:schemeClr val="hlink"/>
                </a:solidFill>
                <a:hlinkClick r:id="rId4"/>
              </a:rPr>
              <a:t>https://drive.google.com/open?id=1wGuDxmoqCIOQD003rPMvThLSpekES4tl</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7"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62" name="Google Shape;162;p17"/>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Implement Naive Bayes for concurrent application. Approach should handle categorical and continuous data using Java/Python.</a:t>
            </a:r>
            <a:endParaRPr sz="1800">
              <a:latin typeface="Lato"/>
              <a:ea typeface="Lato"/>
              <a:cs typeface="Lato"/>
              <a:sym typeface="Lato"/>
            </a:endParaRPr>
          </a:p>
        </p:txBody>
      </p:sp>
      <p:sp>
        <p:nvSpPr>
          <p:cNvPr id="163" name="Google Shape;163;p17"/>
          <p:cNvSpPr txBox="1">
            <a:spLocks noGrp="1"/>
          </p:cNvSpPr>
          <p:nvPr>
            <p:ph type="body" idx="2"/>
          </p:nvPr>
        </p:nvSpPr>
        <p:spPr>
          <a:xfrm>
            <a:off x="4995575" y="35187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1600"/>
              </a:spcAft>
              <a:buNone/>
            </a:pPr>
            <a:r>
              <a:rPr lang="en" sz="1400" u="sng">
                <a:solidFill>
                  <a:schemeClr val="hlink"/>
                </a:solidFill>
                <a:hlinkClick r:id="rId4"/>
              </a:rPr>
              <a:t>https://drive.google.com/open?id=1Zfu32RLrwhsYhk1o_cOvXjcCKn-rq05b</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18"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69" name="Google Shape;169;p18"/>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Consider a suitable text dataset. Remove stopwords, apply stemming and feature selection techniques to represent documents as vectors. </a:t>
            </a:r>
            <a:endParaRPr sz="1800">
              <a:latin typeface="Lato"/>
              <a:ea typeface="Lato"/>
              <a:cs typeface="Lato"/>
              <a:sym typeface="Lato"/>
            </a:endParaRPr>
          </a:p>
        </p:txBody>
      </p:sp>
      <p:sp>
        <p:nvSpPr>
          <p:cNvPr id="170" name="Google Shape;170;p18"/>
          <p:cNvSpPr txBox="1">
            <a:spLocks noGrp="1"/>
          </p:cNvSpPr>
          <p:nvPr>
            <p:ph type="body" idx="2"/>
          </p:nvPr>
        </p:nvSpPr>
        <p:spPr>
          <a:xfrm>
            <a:off x="4995575" y="351875"/>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r>
              <a:rPr lang="en" sz="1400"/>
              <a:t>-- </a:t>
            </a:r>
            <a:endParaRPr sz="1400"/>
          </a:p>
          <a:p>
            <a:pPr marL="0" lvl="0" indent="0" algn="l" rtl="0">
              <a:spcBef>
                <a:spcPts val="1600"/>
              </a:spcBef>
              <a:spcAft>
                <a:spcPts val="1600"/>
              </a:spcAft>
              <a:buNone/>
            </a:pPr>
            <a:r>
              <a:rPr lang="en" sz="1400" u="sng">
                <a:solidFill>
                  <a:schemeClr val="hlink"/>
                </a:solidFill>
                <a:hlinkClick r:id="rId4"/>
              </a:rPr>
              <a:t>https://drive.google.com/open?id=1JYGXhNNMB41SqyDF-OQAxNJxvfiyxWrF</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9"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76" name="Google Shape;176;p19"/>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0" lvl="0" indent="0" algn="l" rtl="0">
              <a:lnSpc>
                <a:spcPct val="115000"/>
              </a:lnSpc>
              <a:spcBef>
                <a:spcPts val="1200"/>
              </a:spcBef>
              <a:spcAft>
                <a:spcPts val="0"/>
              </a:spcAft>
              <a:buNone/>
            </a:pPr>
            <a:r>
              <a:rPr lang="en"/>
              <a:t>LP - 2</a:t>
            </a:r>
            <a:endParaRPr/>
          </a:p>
          <a:p>
            <a:pPr marL="0" lvl="0" indent="0" algn="l" rtl="0">
              <a:lnSpc>
                <a:spcPct val="115000"/>
              </a:lnSpc>
              <a:spcBef>
                <a:spcPts val="1200"/>
              </a:spcBef>
              <a:spcAft>
                <a:spcPts val="1200"/>
              </a:spcAft>
              <a:buNone/>
            </a:pPr>
            <a:r>
              <a:rPr lang="en"/>
              <a:t>PART B : Software Testing and Quality Assuarance.</a:t>
            </a:r>
            <a:endParaRPr/>
          </a:p>
        </p:txBody>
      </p:sp>
      <p:sp>
        <p:nvSpPr>
          <p:cNvPr id="177" name="Google Shape;177;p19"/>
          <p:cNvSpPr txBox="1">
            <a:spLocks noGrp="1"/>
          </p:cNvSpPr>
          <p:nvPr>
            <p:ph type="body" idx="2"/>
          </p:nvPr>
        </p:nvSpPr>
        <p:spPr>
          <a:xfrm>
            <a:off x="4984375" y="598400"/>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ASSIGNMENTS:</a:t>
            </a:r>
            <a:endParaRPr sz="1400"/>
          </a:p>
          <a:p>
            <a:pPr marL="457200" lvl="0" indent="-317500" algn="l" rtl="0">
              <a:spcBef>
                <a:spcPts val="1200"/>
              </a:spcBef>
              <a:spcAft>
                <a:spcPts val="0"/>
              </a:spcAft>
              <a:buClr>
                <a:srgbClr val="C9DAF8"/>
              </a:buClr>
              <a:buSzPts val="1400"/>
              <a:buFont typeface="Arial"/>
              <a:buChar char="●"/>
            </a:pPr>
            <a:r>
              <a:rPr lang="en" sz="1400"/>
              <a:t>To study different types of software testing techniques with reference to software testing and quality assurance</a:t>
            </a:r>
            <a:endParaRPr sz="1400"/>
          </a:p>
          <a:p>
            <a:pPr marL="457200" lvl="0" indent="-317500" algn="l" rtl="0">
              <a:spcBef>
                <a:spcPts val="0"/>
              </a:spcBef>
              <a:spcAft>
                <a:spcPts val="0"/>
              </a:spcAft>
              <a:buClr>
                <a:srgbClr val="C9DAF8"/>
              </a:buClr>
              <a:buSzPts val="1400"/>
              <a:buFont typeface="Arial"/>
              <a:buChar char="●"/>
            </a:pPr>
            <a:r>
              <a:rPr lang="en" sz="1400"/>
              <a:t>To study and perform Unit Testing using testing tool JUnit.</a:t>
            </a:r>
            <a:endParaRPr sz="1400"/>
          </a:p>
          <a:p>
            <a:pPr marL="457200" lvl="0" indent="-317500" algn="l" rtl="0">
              <a:spcBef>
                <a:spcPts val="0"/>
              </a:spcBef>
              <a:spcAft>
                <a:spcPts val="0"/>
              </a:spcAft>
              <a:buClr>
                <a:srgbClr val="C9DAF8"/>
              </a:buClr>
              <a:buSzPts val="1400"/>
              <a:buFont typeface="Arial"/>
              <a:buChar char="●"/>
            </a:pPr>
            <a:r>
              <a:rPr lang="en" sz="1400"/>
              <a:t>Study and implementation of integration testing for implementation of software project in python/java</a:t>
            </a:r>
            <a:endParaRPr sz="1400"/>
          </a:p>
          <a:p>
            <a:pPr marL="457200" lvl="0" indent="-317500" algn="l" rtl="0">
              <a:spcBef>
                <a:spcPts val="0"/>
              </a:spcBef>
              <a:spcAft>
                <a:spcPts val="0"/>
              </a:spcAft>
              <a:buClr>
                <a:srgbClr val="C9DAF8"/>
              </a:buClr>
              <a:buSzPts val="1400"/>
              <a:buFont typeface="Arial"/>
              <a:buChar char="●"/>
            </a:pPr>
            <a:r>
              <a:rPr lang="en" sz="1400"/>
              <a:t>To study web based testing using Selenium.</a:t>
            </a:r>
            <a:endParaRPr sz="1400"/>
          </a:p>
          <a:p>
            <a:pPr marL="0" lvl="0" indent="0" algn="l" rtl="0">
              <a:spcBef>
                <a:spcPts val="12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Google Shape;182;p20"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83" name="Google Shape;183;p20"/>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To study different types of software testing techniques with reference to software testing and quality assurance</a:t>
            </a:r>
            <a:endParaRPr sz="1800"/>
          </a:p>
        </p:txBody>
      </p:sp>
      <p:sp>
        <p:nvSpPr>
          <p:cNvPr id="184" name="Google Shape;184;p20"/>
          <p:cNvSpPr txBox="1">
            <a:spLocks noGrp="1"/>
          </p:cNvSpPr>
          <p:nvPr>
            <p:ph type="body" idx="2"/>
          </p:nvPr>
        </p:nvSpPr>
        <p:spPr>
          <a:xfrm>
            <a:off x="4984375" y="598400"/>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r>
              <a:rPr lang="en" sz="1400" u="sng">
                <a:solidFill>
                  <a:schemeClr val="hlink"/>
                </a:solidFill>
                <a:hlinkClick r:id="rId4"/>
              </a:rPr>
              <a:t>https://drive.google.com/open?id=1dlfSvAemLRxSb1mIQw8jKRvuTgAgNTwR</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1" descr="Closeup from the side of a hand pushing a knob on an audio mixer"/>
          <p:cNvPicPr preferRelativeResize="0"/>
          <p:nvPr/>
        </p:nvPicPr>
        <p:blipFill rotWithShape="1">
          <a:blip r:embed="rId3">
            <a:alphaModFix/>
          </a:blip>
          <a:srcRect l="7506" r="42247" b="15419"/>
          <a:stretch/>
        </p:blipFill>
        <p:spPr>
          <a:xfrm>
            <a:off x="-9150" y="0"/>
            <a:ext cx="4594499" cy="5143501"/>
          </a:xfrm>
          <a:prstGeom prst="rect">
            <a:avLst/>
          </a:prstGeom>
          <a:noFill/>
          <a:ln>
            <a:noFill/>
          </a:ln>
        </p:spPr>
      </p:pic>
      <p:sp>
        <p:nvSpPr>
          <p:cNvPr id="190" name="Google Shape;190;p21"/>
          <p:cNvSpPr txBox="1">
            <a:spLocks noGrp="1"/>
          </p:cNvSpPr>
          <p:nvPr>
            <p:ph type="title"/>
          </p:nvPr>
        </p:nvSpPr>
        <p:spPr>
          <a:xfrm>
            <a:off x="265500" y="1830600"/>
            <a:ext cx="4045200" cy="1482300"/>
          </a:xfrm>
          <a:prstGeom prst="rect">
            <a:avLst/>
          </a:prstGeom>
        </p:spPr>
        <p:txBody>
          <a:bodyPr spcFirstLastPara="1" wrap="square" lIns="91425" tIns="91425" rIns="91425" bIns="91425" anchor="ctr" anchorCtr="0">
            <a:noAutofit/>
          </a:bodyPr>
          <a:lstStyle/>
          <a:p>
            <a:pPr marL="457200" lvl="0" indent="-342900" algn="l" rtl="0">
              <a:lnSpc>
                <a:spcPct val="115000"/>
              </a:lnSpc>
              <a:spcBef>
                <a:spcPts val="1200"/>
              </a:spcBef>
              <a:spcAft>
                <a:spcPts val="0"/>
              </a:spcAft>
              <a:buClr>
                <a:srgbClr val="C9DAF8"/>
              </a:buClr>
              <a:buSzPts val="1800"/>
              <a:buFont typeface="Arial"/>
              <a:buChar char="●"/>
            </a:pPr>
            <a:r>
              <a:rPr lang="en" sz="1800">
                <a:latin typeface="Lato"/>
                <a:ea typeface="Lato"/>
                <a:cs typeface="Lato"/>
                <a:sym typeface="Lato"/>
              </a:rPr>
              <a:t>To study and perform Unit Testing using python library unittest.</a:t>
            </a:r>
            <a:endParaRPr sz="1800"/>
          </a:p>
        </p:txBody>
      </p:sp>
      <p:sp>
        <p:nvSpPr>
          <p:cNvPr id="191" name="Google Shape;191;p21"/>
          <p:cNvSpPr txBox="1">
            <a:spLocks noGrp="1"/>
          </p:cNvSpPr>
          <p:nvPr>
            <p:ph type="body" idx="2"/>
          </p:nvPr>
        </p:nvSpPr>
        <p:spPr>
          <a:xfrm>
            <a:off x="4984375" y="598400"/>
            <a:ext cx="36768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0"/>
              </a:spcAft>
              <a:buNone/>
            </a:pPr>
            <a:endParaRPr sz="1400"/>
          </a:p>
          <a:p>
            <a:pPr marL="0" lvl="0" indent="0" algn="l" rtl="0">
              <a:spcBef>
                <a:spcPts val="1600"/>
              </a:spcBef>
              <a:spcAft>
                <a:spcPts val="1600"/>
              </a:spcAft>
              <a:buNone/>
            </a:pPr>
            <a:r>
              <a:rPr lang="en" sz="1400" u="sng">
                <a:solidFill>
                  <a:schemeClr val="hlink"/>
                </a:solidFill>
                <a:hlinkClick r:id="rId4"/>
              </a:rPr>
              <a:t>https://drive.google.com/open?id=1Gk2mftillvuU3AFN-5M5Ri9_mueMHDdP</a:t>
            </a:r>
            <a:endParaRPr sz="14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TotalTime>
  <Words>658</Words>
  <Application>Microsoft Office PowerPoint</Application>
  <PresentationFormat>On-screen Show (16:9)</PresentationFormat>
  <Paragraphs>91</Paragraphs>
  <Slides>29</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Montserrat</vt:lpstr>
      <vt:lpstr>Lato</vt:lpstr>
      <vt:lpstr>Arial</vt:lpstr>
      <vt:lpstr>Roboto</vt:lpstr>
      <vt:lpstr>Focus</vt:lpstr>
      <vt:lpstr>NEWS HEADLINE CLUSTERING</vt:lpstr>
      <vt:lpstr>LP- 2 PART A - Data Mining</vt:lpstr>
      <vt:lpstr>Write Java/Python code for simple implementation of K-means clustering algorithm.</vt:lpstr>
      <vt:lpstr>Implement Apriori approach for data mining to organize data items on shelf using given table using Java/Python.</vt:lpstr>
      <vt:lpstr>Implement Naive Bayes for concurrent application. Approach should handle categorical and continuous data using Java/Python.</vt:lpstr>
      <vt:lpstr>Consider a suitable text dataset. Remove stopwords, apply stemming and feature selection techniques to represent documents as vectors. </vt:lpstr>
      <vt:lpstr>LP - 2 PART B : Software Testing and Quality Assuarance.</vt:lpstr>
      <vt:lpstr>To study different types of software testing techniques with reference to software testing and quality assurance</vt:lpstr>
      <vt:lpstr>To study and perform Unit Testing using python library unittest.</vt:lpstr>
      <vt:lpstr>Study and implementation of integration testing for implementation of software project in python/java</vt:lpstr>
      <vt:lpstr>To study web based testing using Selenium.</vt:lpstr>
      <vt:lpstr>NEWS HEADLINE CLUSTERING</vt:lpstr>
      <vt:lpstr>INTRODUCTION</vt:lpstr>
      <vt:lpstr>PROBLEM DEFINITION</vt:lpstr>
      <vt:lpstr>SCOPE STATEMENT</vt:lpstr>
      <vt:lpstr>IDEA MATRIX - I</vt:lpstr>
      <vt:lpstr>IDEA MATRIX - D</vt:lpstr>
      <vt:lpstr>IDEA MATRIX - E</vt:lpstr>
      <vt:lpstr>IDEA MATRIX - A</vt:lpstr>
      <vt:lpstr>UML   Use Case Diagram </vt:lpstr>
      <vt:lpstr>UML Activity Diagram</vt:lpstr>
      <vt:lpstr>GUI</vt:lpstr>
      <vt:lpstr>PowerPoint Presentation</vt:lpstr>
      <vt:lpstr>PowerPoint Presentation</vt:lpstr>
      <vt:lpstr>PowerPoint Presentation</vt:lpstr>
      <vt:lpstr>PowerPoint Presentation</vt:lpstr>
      <vt:lpstr>PowerPoint Presentation</vt:lpstr>
      <vt:lpstr>PowerPoint Presentation</vt:lpstr>
      <vt:lpstr>CONCLUSION - We have successfully formed clusters of various categories of News Headlines using K-Means Clustering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HEADLINE CLUSTERING</dc:title>
  <cp:lastModifiedBy>Richa Patel</cp:lastModifiedBy>
  <cp:revision>7</cp:revision>
  <dcterms:modified xsi:type="dcterms:W3CDTF">2019-10-17T09:23:40Z</dcterms:modified>
</cp:coreProperties>
</file>